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2" r:id="rId2"/>
    <p:sldId id="350" r:id="rId3"/>
    <p:sldId id="344" r:id="rId4"/>
    <p:sldId id="326" r:id="rId5"/>
    <p:sldId id="366" r:id="rId6"/>
    <p:sldId id="345" r:id="rId7"/>
    <p:sldId id="346" r:id="rId8"/>
    <p:sldId id="364" r:id="rId9"/>
    <p:sldId id="348" r:id="rId10"/>
    <p:sldId id="349" r:id="rId11"/>
    <p:sldId id="367" r:id="rId12"/>
    <p:sldId id="34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CB8C-D9A9-EFB6-4286-76BA53754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F142E-DA5B-8B25-D6B2-D5063D62D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ABA6F-9251-19F5-8574-AA82E1C0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7C037-AF3A-2D9F-A5D9-C74F2EFF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B53CE-DF4C-0DB0-04C0-6FA5A056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C201C-54C6-3621-DB3C-232916BE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F0BB4-605B-0FAA-3D0C-B7D306FEC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777B0-F964-778A-3404-8954E9BCA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6AE4-FD20-DDBA-2545-9BC7004F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3BF8B-1B53-6B84-0C6C-587769CA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773D02-C618-0763-BE0D-22DDA36AE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F3FD0-17BE-02B3-F64A-492712A7C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37D42-11D7-78A0-8614-22E13005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2DEF7-7F57-1564-E95E-D475906B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EB52F-753F-0113-DC08-0B57D9A9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CF7F-48B6-6969-6AF6-8558DF86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487F3-AED9-76AF-9B02-3208C9B13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C070F-722B-F3ED-7E76-7936D58C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1A736-6AD7-9DF3-0522-D01FECBF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52470-B924-0503-46FA-9BE42E9D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3303-4960-67C7-84E2-735457841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B1AC5-C98D-2D11-911A-FC4F1494E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5F4BB-096B-EA25-0F51-B2FCE201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1062E-5B81-E79E-0B02-5AC1A7DC0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C1B13-83F9-D6C2-4061-A9B1F045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CFD9E-72C1-86F3-44C1-E0A30EBD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D0D64-3D19-916E-06DA-D7985C41C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39A3A-1BAC-28C5-140D-672E11AF6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00B12-2D0A-C2D0-CFB7-2B3A4F04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7E5D8-EB18-B63B-E910-936A8713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CB3B9-0C74-61B8-C5F4-58234C42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E6A7-0BE9-D6A0-CB38-7915E814E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9AA7E-0CD9-93DF-A65B-A003D3D7A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A1CBF-83F6-7CB3-AB13-D41020B11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AA275-3354-B6BB-D3C1-232C995EC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D7479-5365-294C-8F13-A83EBC40E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CB8AA-8A51-A576-1788-F2F2EF0F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7218D5-A35B-9715-E829-84826E9A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D1B610-DE0A-34B3-A73D-6B772102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7AE8-D04C-6B79-4661-6166C0CF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7E556-5925-E060-5579-21CC0298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BADA6-91EC-F917-80BB-C955920F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81E69-8C13-F3B7-39E7-3554C369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5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EB91D-6F08-11EE-F18E-F0276E70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FDB92-E7FA-EA4D-FEBB-F3B00EBF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F2E2B-B311-9CA9-A412-578E5519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B7A4-E085-49E5-F564-127292276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1481-AE83-4635-35DB-8882B2415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8C7DB-9ECB-0BE6-3B40-BF0CC4568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EF889-4B87-1A61-10CC-E0AE0CCE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8FE83-504B-1E4C-55A8-847543C4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0E427-8BFC-99BC-CEFA-58A13FA9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8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E60D-EA5D-9314-C9C8-403D574C7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0FF166-666C-A7F5-EA2F-CE5A64DC2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EB4DC-4818-C7C0-4224-DCC551A62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E754C-9E91-343D-9148-36516887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2D0-3227-F574-85E0-E0E4BD53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130A4-C51E-A905-D1A9-D8F28622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9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F596F-5861-902A-C03E-2636C55C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BB642-222C-13BC-F6D9-8EF8B4425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F313-FF66-3F0E-AB3D-5371259CB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336E-518B-2D4A-A6C6-D4614E146B72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62B20-572C-F0CF-1AA8-381E7121B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BB8C1-5032-AAB5-32B4-63233B34C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D33F-62DF-DA4A-AEA8-02913FE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9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ard.google.com/" TargetMode="External"/><Relationship Id="rId3" Type="http://schemas.openxmlformats.org/officeDocument/2006/relationships/hyperlink" Target="https://chat.openai.com/chat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9A0B28-641F-222B-F029-AE55E831A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Generative AI and Language Understanding: Part 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287A60-265C-BD5F-9B5A-43F143B0A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Sandiway</a:t>
            </a:r>
            <a:r>
              <a:rPr lang="en-US" dirty="0"/>
              <a:t> Fong</a:t>
            </a:r>
          </a:p>
          <a:p>
            <a:r>
              <a:rPr lang="en-US" dirty="0"/>
              <a:t>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334445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D9FD-3E5E-C7E0-3E0A-E3DD4D29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 and Literature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0C8FB66-57DA-8DF6-8590-F6C5DA075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2255044"/>
            <a:ext cx="8839200" cy="3492500"/>
          </a:xfrm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0F4505-7642-BDA5-06A1-AC1BE5A41D17}"/>
              </a:ext>
            </a:extLst>
          </p:cNvPr>
          <p:cNvSpPr/>
          <p:nvPr/>
        </p:nvSpPr>
        <p:spPr>
          <a:xfrm>
            <a:off x="2387451" y="5438625"/>
            <a:ext cx="757882" cy="308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2 (Accent Bar) 6">
            <a:extLst>
              <a:ext uri="{FF2B5EF4-FFF2-40B4-BE49-F238E27FC236}">
                <a16:creationId xmlns:a16="http://schemas.microsoft.com/office/drawing/2014/main" id="{C6602DFE-A935-896D-39E4-BD58CD7CBD90}"/>
              </a:ext>
            </a:extLst>
          </p:cNvPr>
          <p:cNvSpPr/>
          <p:nvPr/>
        </p:nvSpPr>
        <p:spPr>
          <a:xfrm>
            <a:off x="4078892" y="5867508"/>
            <a:ext cx="4034215" cy="345002"/>
          </a:xfrm>
          <a:prstGeom prst="accentCallout2">
            <a:avLst>
              <a:gd name="adj1" fmla="val 22140"/>
              <a:gd name="adj2" fmla="val -3889"/>
              <a:gd name="adj3" fmla="val 18750"/>
              <a:gd name="adj4" fmla="val -16667"/>
              <a:gd name="adj5" fmla="val -31981"/>
              <a:gd name="adj6" fmla="val -3162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deadly</a:t>
            </a:r>
            <a:r>
              <a:rPr lang="en-US" sz="2000" dirty="0"/>
              <a:t> isn't in the (original) poem. 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1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908EC-3DFD-941D-B96E-72C25EC11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Bard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96A0A56-D22B-F448-59A3-E4472553B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370" y="1949105"/>
            <a:ext cx="9735260" cy="310435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237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0736-3C7E-B173-D12B-5DDFC986A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3967-EC54-4042-CEBD-40F9E634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more slides to be inserted here</a:t>
            </a:r>
          </a:p>
        </p:txBody>
      </p:sp>
    </p:spTree>
    <p:extLst>
      <p:ext uri="{BB962C8B-B14F-4D97-AF65-F5344CB8AC3E}">
        <p14:creationId xmlns:p14="http://schemas.microsoft.com/office/powerpoint/2010/main" val="65536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0FE0-8A91-38FF-470C-B002DBCF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era of Generative AI</a:t>
            </a:r>
          </a:p>
        </p:txBody>
      </p:sp>
      <p:pic>
        <p:nvPicPr>
          <p:cNvPr id="8" name="Content Placeholder 6" descr="Table, Teams&#10;&#10;Description automatically generated with medium confidence">
            <a:extLst>
              <a:ext uri="{FF2B5EF4-FFF2-40B4-BE49-F238E27FC236}">
                <a16:creationId xmlns:a16="http://schemas.microsoft.com/office/drawing/2014/main" id="{CF76E1E7-B887-ADC7-46FB-8A953BB31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044" y="3242376"/>
            <a:ext cx="5375226" cy="32222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FD5C1B-82A4-07CB-A292-85474A2CFD11}"/>
              </a:ext>
            </a:extLst>
          </p:cNvPr>
          <p:cNvSpPr txBox="1"/>
          <p:nvPr/>
        </p:nvSpPr>
        <p:spPr>
          <a:xfrm>
            <a:off x="1027044" y="2934599"/>
            <a:ext cx="2974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https://chat.openai.com/chat</a:t>
            </a:r>
            <a:endParaRPr lang="en-US" sz="14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316B0A6-3BA3-90F2-3D6A-31285AAE65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044" y="1730349"/>
            <a:ext cx="4041913" cy="11966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CBD76E1-0D48-E641-05B7-3C266C9D9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1626" y="2276526"/>
            <a:ext cx="4392174" cy="12618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D99197D-1341-F6C9-4431-32C4647DC2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9267" y="3573345"/>
            <a:ext cx="5156892" cy="2006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4484BFCD-A259-7931-B297-AAA749A746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9267" y="5121206"/>
            <a:ext cx="5162632" cy="13434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859DE23-FBF9-287D-D9DB-EE8A9B5225BA}"/>
              </a:ext>
            </a:extLst>
          </p:cNvPr>
          <p:cNvSpPr txBox="1"/>
          <p:nvPr/>
        </p:nvSpPr>
        <p:spPr>
          <a:xfrm>
            <a:off x="6867044" y="1903244"/>
            <a:ext cx="28931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8"/>
              </a:rPr>
              <a:t>https://bard.google.com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322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3714-4408-321A-72B5-EC3191B3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FC494-BA74-3102-DD63-C67AD723E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ChatGPT</a:t>
            </a:r>
            <a:r>
              <a:rPr lang="en-US" sz="3600" dirty="0"/>
              <a:t> and Literature</a:t>
            </a:r>
          </a:p>
          <a:p>
            <a:pPr lvl="1"/>
            <a:r>
              <a:rPr lang="en-US" sz="3200" i="1" dirty="0"/>
              <a:t>it knows a lot about well-known poems</a:t>
            </a:r>
            <a:r>
              <a:rPr lang="en-US" sz="3200" dirty="0"/>
              <a:t> etc.</a:t>
            </a:r>
            <a:endParaRPr lang="en-US" sz="3600" dirty="0"/>
          </a:p>
          <a:p>
            <a:pPr lvl="1"/>
            <a:endParaRPr lang="en-US" sz="3200" dirty="0"/>
          </a:p>
          <a:p>
            <a:r>
              <a:rPr lang="en-US" sz="3200" dirty="0"/>
              <a:t>Google Bard seems to have a strong tie-in with its search results, see Part 2 for example.</a:t>
            </a:r>
          </a:p>
          <a:p>
            <a:pPr lvl="1"/>
            <a:r>
              <a:rPr lang="en-US" sz="3200" i="1" dirty="0"/>
              <a:t>so we expect it to be well-informed too.</a:t>
            </a:r>
          </a:p>
          <a:p>
            <a:pPr lvl="1"/>
            <a:r>
              <a:rPr lang="en-US" sz="3200" i="1" dirty="0">
                <a:solidFill>
                  <a:srgbClr val="FF0000"/>
                </a:solidFill>
              </a:rPr>
              <a:t>but our expectations will be confounded.</a:t>
            </a:r>
          </a:p>
        </p:txBody>
      </p:sp>
    </p:spTree>
    <p:extLst>
      <p:ext uri="{BB962C8B-B14F-4D97-AF65-F5344CB8AC3E}">
        <p14:creationId xmlns:p14="http://schemas.microsoft.com/office/powerpoint/2010/main" val="248873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5228-1DC2-14E9-5369-AE2F5CA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 and Literature</a:t>
            </a:r>
          </a:p>
        </p:txBody>
      </p:sp>
      <p:pic>
        <p:nvPicPr>
          <p:cNvPr id="5" name="Content Placeholder 4" descr="Text, application&#10;&#10;Description automatically generated">
            <a:extLst>
              <a:ext uri="{FF2B5EF4-FFF2-40B4-BE49-F238E27FC236}">
                <a16:creationId xmlns:a16="http://schemas.microsoft.com/office/drawing/2014/main" id="{4B5FE04D-6672-8F2B-3848-C2A626E82C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000" y="2323070"/>
            <a:ext cx="8890000" cy="3911600"/>
          </a:xfrm>
          <a:ln>
            <a:solidFill>
              <a:schemeClr val="tx1"/>
            </a:solidFill>
          </a:ln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35E4054-208B-5EE3-006B-B385BF541104}"/>
              </a:ext>
            </a:extLst>
          </p:cNvPr>
          <p:cNvSpPr/>
          <p:nvPr/>
        </p:nvSpPr>
        <p:spPr>
          <a:xfrm>
            <a:off x="4798183" y="2434281"/>
            <a:ext cx="564650" cy="29656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2 (Accent Bar) 6">
            <a:extLst>
              <a:ext uri="{FF2B5EF4-FFF2-40B4-BE49-F238E27FC236}">
                <a16:creationId xmlns:a16="http://schemas.microsoft.com/office/drawing/2014/main" id="{4FBFCDF2-5900-5508-B4A8-FFC530871F80}"/>
              </a:ext>
            </a:extLst>
          </p:cNvPr>
          <p:cNvSpPr/>
          <p:nvPr/>
        </p:nvSpPr>
        <p:spPr>
          <a:xfrm>
            <a:off x="6660290" y="1423002"/>
            <a:ext cx="3015050" cy="690003"/>
          </a:xfrm>
          <a:prstGeom prst="accentCallout2">
            <a:avLst>
              <a:gd name="adj1" fmla="val 22140"/>
              <a:gd name="adj2" fmla="val -3889"/>
              <a:gd name="adj3" fmla="val 18750"/>
              <a:gd name="adj4" fmla="val -16667"/>
              <a:gd name="adj5" fmla="val 148075"/>
              <a:gd name="adj6" fmla="val -5195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John</a:t>
            </a:r>
            <a:r>
              <a:rPr lang="en-US" sz="2000" dirty="0"/>
              <a:t> isn't in the (original) poem.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I put it in here.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D1656A-A8DF-0D70-2848-E364A672585F}"/>
              </a:ext>
            </a:extLst>
          </p:cNvPr>
          <p:cNvSpPr/>
          <p:nvPr/>
        </p:nvSpPr>
        <p:spPr>
          <a:xfrm>
            <a:off x="2540342" y="4776228"/>
            <a:ext cx="3113905" cy="308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600F11-5E10-0F99-ADB0-CE93DF8E7102}"/>
              </a:ext>
            </a:extLst>
          </p:cNvPr>
          <p:cNvSpPr/>
          <p:nvPr/>
        </p:nvSpPr>
        <p:spPr>
          <a:xfrm>
            <a:off x="7702377" y="3391929"/>
            <a:ext cx="1972964" cy="308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EC543D-B2A5-DF79-E5F1-22A1B161CE2B}"/>
              </a:ext>
            </a:extLst>
          </p:cNvPr>
          <p:cNvSpPr/>
          <p:nvPr/>
        </p:nvSpPr>
        <p:spPr>
          <a:xfrm>
            <a:off x="2516660" y="3700848"/>
            <a:ext cx="757882" cy="308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BA6B84-CA8E-AD23-1E0B-DCAA1B5E9EF0}"/>
              </a:ext>
            </a:extLst>
          </p:cNvPr>
          <p:cNvSpPr/>
          <p:nvPr/>
        </p:nvSpPr>
        <p:spPr>
          <a:xfrm>
            <a:off x="6623219" y="5502875"/>
            <a:ext cx="3113905" cy="308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2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908EC-3DFD-941D-B96E-72C25EC11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Bard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3226F71-0B97-812F-860F-91E8F3C7F2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188" y="2177706"/>
            <a:ext cx="9529623" cy="3110706"/>
          </a:xfrm>
          <a:ln>
            <a:solidFill>
              <a:schemeClr val="tx1"/>
            </a:solidFill>
          </a:ln>
        </p:spPr>
      </p:pic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9EF5B74B-D778-48F4-AA5D-BBBD6B9F7663}"/>
              </a:ext>
            </a:extLst>
          </p:cNvPr>
          <p:cNvSpPr/>
          <p:nvPr/>
        </p:nvSpPr>
        <p:spPr>
          <a:xfrm>
            <a:off x="4084982" y="4422914"/>
            <a:ext cx="4532244" cy="193813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Hmm, </a:t>
            </a:r>
            <a:r>
              <a:rPr lang="en-US" sz="2800" dirty="0" err="1"/>
              <a:t>ChatGPT</a:t>
            </a:r>
            <a:r>
              <a:rPr lang="en-US" sz="2800" dirty="0"/>
              <a:t> has a lot more to say, see next slide</a:t>
            </a:r>
          </a:p>
        </p:txBody>
      </p:sp>
    </p:spTree>
    <p:extLst>
      <p:ext uri="{BB962C8B-B14F-4D97-AF65-F5344CB8AC3E}">
        <p14:creationId xmlns:p14="http://schemas.microsoft.com/office/powerpoint/2010/main" val="219445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8D93-26FE-846C-3512-D4E93FD2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 and Literature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B7DB2CCA-F0AD-93C2-F05E-3D690C1E0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250" y="2524318"/>
            <a:ext cx="8953500" cy="1397000"/>
          </a:xfrm>
          <a:ln>
            <a:solidFill>
              <a:schemeClr val="tx1"/>
            </a:solidFill>
          </a:ln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C3EA12-B3DF-6943-A0E4-6FB45AAF7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546" y="4025900"/>
            <a:ext cx="8969204" cy="23167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04E2A8-585C-E927-219A-96BFC68EAB6F}"/>
              </a:ext>
            </a:extLst>
          </p:cNvPr>
          <p:cNvSpPr txBox="1"/>
          <p:nvPr/>
        </p:nvSpPr>
        <p:spPr>
          <a:xfrm>
            <a:off x="1264840" y="1944157"/>
            <a:ext cx="9646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ChatGPT</a:t>
            </a:r>
            <a:r>
              <a:rPr lang="en-US" sz="2400" dirty="0"/>
              <a:t> possesses encyclopedic knowledge about verses of </a:t>
            </a:r>
            <a:r>
              <a:rPr lang="en-US" sz="2400" i="1" dirty="0"/>
              <a:t>Jabberwocky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27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0DCCE-E8C3-5612-666F-DA4D7098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 and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2BE9C-1D8B-A2BC-2D55-0EC552862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6872"/>
          </a:xfrm>
        </p:spPr>
        <p:txBody>
          <a:bodyPr/>
          <a:lstStyle/>
          <a:p>
            <a:r>
              <a:rPr lang="en-US" dirty="0"/>
              <a:t>Let's rewrite, i.e. mangle, the verse a bit, rearranging the phrases etc.: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F6DF85B-1313-B782-D13B-B895A0797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618" y="2446309"/>
            <a:ext cx="9649323" cy="17797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B4AC068-33F9-D784-54BE-E9C1C5981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931" y="4457450"/>
            <a:ext cx="9708009" cy="14089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4768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908EC-3DFD-941D-B96E-72C25EC11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Bard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8215CC2-292C-36A7-C15A-EFACA7DAF2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168" y="2087218"/>
            <a:ext cx="9143664" cy="2992472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490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2DF95-5D42-2BE7-37B9-35077A0A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 and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F91A1-29AB-5783-42F2-0D5C4A46A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5479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Let's replace the Carroll neologisms, i.e. invented words, as well:</a:t>
            </a:r>
          </a:p>
          <a:p>
            <a:pPr lvl="1"/>
            <a:r>
              <a:rPr lang="en-US" sz="3100" dirty="0"/>
              <a:t>John stood in </a:t>
            </a:r>
            <a:r>
              <a:rPr lang="en-US" sz="3100" dirty="0">
                <a:solidFill>
                  <a:srgbClr val="FF0000"/>
                </a:solidFill>
              </a:rPr>
              <a:t>angry</a:t>
            </a:r>
            <a:r>
              <a:rPr lang="en-US" sz="3100" dirty="0"/>
              <a:t> thought.  With eyes of flame, whiffling through the </a:t>
            </a:r>
            <a:r>
              <a:rPr lang="en-US" sz="3100" dirty="0">
                <a:solidFill>
                  <a:srgbClr val="FF0000"/>
                </a:solidFill>
              </a:rPr>
              <a:t>thick and dark</a:t>
            </a:r>
            <a:r>
              <a:rPr lang="en-US" sz="3100" dirty="0"/>
              <a:t> wood and </a:t>
            </a:r>
            <a:r>
              <a:rPr lang="en-US" sz="3100" dirty="0">
                <a:solidFill>
                  <a:srgbClr val="FF0000"/>
                </a:solidFill>
              </a:rPr>
              <a:t>warbling</a:t>
            </a:r>
            <a:r>
              <a:rPr lang="en-US" sz="3100" dirty="0"/>
              <a:t> came the Jabberwock. One, two! One, two! </a:t>
            </a:r>
            <a:r>
              <a:rPr lang="en-US" sz="3100" dirty="0">
                <a:solidFill>
                  <a:srgbClr val="FF0000"/>
                </a:solidFill>
              </a:rPr>
              <a:t>Swish-slash</a:t>
            </a:r>
            <a:r>
              <a:rPr lang="en-US" sz="3100" dirty="0"/>
              <a:t> went the </a:t>
            </a:r>
            <a:r>
              <a:rPr lang="en-US" sz="3100" dirty="0">
                <a:solidFill>
                  <a:srgbClr val="FF0000"/>
                </a:solidFill>
              </a:rPr>
              <a:t>deadly</a:t>
            </a:r>
            <a:r>
              <a:rPr lang="en-US" sz="3100" dirty="0"/>
              <a:t> blade, piercing through and through, leaving it dead! Taking its head, he </a:t>
            </a:r>
            <a:r>
              <a:rPr lang="en-US" sz="3100" dirty="0">
                <a:solidFill>
                  <a:srgbClr val="FF0000"/>
                </a:solidFill>
              </a:rPr>
              <a:t>galloped triumphantly</a:t>
            </a:r>
            <a:r>
              <a:rPr lang="en-US" sz="3100" dirty="0"/>
              <a:t> back home.</a:t>
            </a:r>
          </a:p>
          <a:p>
            <a:endParaRPr lang="en-US" sz="3100" dirty="0"/>
          </a:p>
          <a:p>
            <a:r>
              <a:rPr lang="en-US" sz="3100" dirty="0"/>
              <a:t>Notes:</a:t>
            </a:r>
          </a:p>
          <a:p>
            <a:pPr lvl="1"/>
            <a:r>
              <a:rPr lang="en-US" sz="2100" i="1" dirty="0" err="1">
                <a:solidFill>
                  <a:schemeClr val="accent1"/>
                </a:solidFill>
              </a:rPr>
              <a:t>uffish</a:t>
            </a:r>
            <a:r>
              <a:rPr lang="en-US" sz="2100" dirty="0"/>
              <a:t> -&gt; </a:t>
            </a:r>
            <a:r>
              <a:rPr lang="en-US" sz="2100" i="1" dirty="0"/>
              <a:t>angry</a:t>
            </a:r>
            <a:r>
              <a:rPr lang="en-US" sz="2100" dirty="0"/>
              <a:t>: Carroll explained the word as "a state of mind when the voice is </a:t>
            </a:r>
            <a:r>
              <a:rPr lang="en-US" sz="2100" dirty="0" err="1"/>
              <a:t>gruffish</a:t>
            </a:r>
            <a:r>
              <a:rPr lang="en-US" sz="2100" dirty="0"/>
              <a:t>, the manner roughish, and the temper huffish." </a:t>
            </a:r>
          </a:p>
          <a:p>
            <a:pPr lvl="1"/>
            <a:r>
              <a:rPr lang="en-US" sz="2100" i="1" dirty="0">
                <a:solidFill>
                  <a:schemeClr val="accent1"/>
                </a:solidFill>
              </a:rPr>
              <a:t>tulgey</a:t>
            </a:r>
            <a:r>
              <a:rPr lang="en-US" sz="2100" dirty="0"/>
              <a:t> -&gt; </a:t>
            </a:r>
            <a:r>
              <a:rPr lang="en-US" sz="2100" i="1" dirty="0"/>
              <a:t>thick and dark</a:t>
            </a:r>
            <a:r>
              <a:rPr lang="en-US" sz="2100" dirty="0"/>
              <a:t>: thick, dense, dark (originally in reference to a wood).</a:t>
            </a:r>
          </a:p>
          <a:p>
            <a:pPr lvl="1"/>
            <a:r>
              <a:rPr lang="en-US" sz="2100" i="1" dirty="0">
                <a:solidFill>
                  <a:schemeClr val="accent1"/>
                </a:solidFill>
              </a:rPr>
              <a:t>burble</a:t>
            </a:r>
            <a:r>
              <a:rPr lang="en-US" sz="2100" dirty="0"/>
              <a:t> -&gt; </a:t>
            </a:r>
            <a:r>
              <a:rPr lang="en-US" sz="2100" i="1" dirty="0"/>
              <a:t>warble</a:t>
            </a:r>
            <a:r>
              <a:rPr lang="en-US" sz="2100" dirty="0"/>
              <a:t>:  in a letter, however, [Carroll] said it likely was a combination of bleat, murmur and warble.</a:t>
            </a:r>
          </a:p>
          <a:p>
            <a:pPr lvl="1"/>
            <a:r>
              <a:rPr lang="en-US" sz="2100" i="1" dirty="0">
                <a:solidFill>
                  <a:schemeClr val="accent1"/>
                </a:solidFill>
              </a:rPr>
              <a:t>snicker-snack</a:t>
            </a:r>
            <a:r>
              <a:rPr lang="en-US" sz="2100" dirty="0"/>
              <a:t> -&gt; </a:t>
            </a:r>
            <a:r>
              <a:rPr lang="en-US" sz="2100" i="1" dirty="0"/>
              <a:t>swish-slash</a:t>
            </a:r>
            <a:r>
              <a:rPr lang="en-US" sz="2100" dirty="0"/>
              <a:t>: possibly referring to sharpness, or the sound of a blade cutting through something.</a:t>
            </a:r>
          </a:p>
          <a:p>
            <a:pPr lvl="1"/>
            <a:r>
              <a:rPr lang="en-US" sz="2100" i="1" dirty="0">
                <a:solidFill>
                  <a:schemeClr val="accent1"/>
                </a:solidFill>
              </a:rPr>
              <a:t>vorpal</a:t>
            </a:r>
            <a:r>
              <a:rPr lang="en-US" sz="2100" dirty="0"/>
              <a:t> -&gt; </a:t>
            </a:r>
            <a:r>
              <a:rPr lang="en-US" sz="2100" i="1" dirty="0"/>
              <a:t>deadly</a:t>
            </a:r>
            <a:r>
              <a:rPr lang="en-US" sz="2100" dirty="0"/>
              <a:t>: vorpal meaning "sharp or deadly" was coined by Carroll in 1871.</a:t>
            </a:r>
          </a:p>
          <a:p>
            <a:pPr lvl="1"/>
            <a:r>
              <a:rPr lang="en-US" sz="2100" i="1" dirty="0">
                <a:solidFill>
                  <a:schemeClr val="accent1"/>
                </a:solidFill>
              </a:rPr>
              <a:t>galumph</a:t>
            </a:r>
            <a:r>
              <a:rPr lang="en-US" sz="2100" dirty="0"/>
              <a:t> -&gt; </a:t>
            </a:r>
            <a:r>
              <a:rPr lang="en-US" sz="2100" i="1" dirty="0"/>
              <a:t>galloped triumphantly</a:t>
            </a:r>
            <a:r>
              <a:rPr lang="en-US" sz="2100" dirty="0"/>
              <a:t>: galumph means "to move heavily and clumsily," and is a blend of gallop and triumph.</a:t>
            </a:r>
          </a:p>
          <a:p>
            <a:pPr lvl="1"/>
            <a:r>
              <a:rPr lang="en-US" sz="2100" dirty="0"/>
              <a:t>I assume </a:t>
            </a:r>
            <a:r>
              <a:rPr lang="en-US" sz="2100" i="1" dirty="0">
                <a:solidFill>
                  <a:schemeClr val="accent1"/>
                </a:solidFill>
              </a:rPr>
              <a:t>whiffle</a:t>
            </a:r>
            <a:r>
              <a:rPr lang="en-US" sz="2100" dirty="0"/>
              <a:t> is not an invention here: 1662, in sense “</a:t>
            </a:r>
            <a:r>
              <a:rPr lang="en-US" sz="2100" i="1" dirty="0"/>
              <a:t>flutter as blown by wind</a:t>
            </a:r>
            <a:r>
              <a:rPr lang="en-US" sz="21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22112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406</Words>
  <Application>Microsoft Macintosh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Generative AI and Language Understanding: Part 3</vt:lpstr>
      <vt:lpstr>This is the era of Generative AI</vt:lpstr>
      <vt:lpstr>Part 3</vt:lpstr>
      <vt:lpstr>ChatGPT and Literature</vt:lpstr>
      <vt:lpstr>Google Bard</vt:lpstr>
      <vt:lpstr>ChatGPT and Literature</vt:lpstr>
      <vt:lpstr>ChatGPT and Literature</vt:lpstr>
      <vt:lpstr>Google Bard</vt:lpstr>
      <vt:lpstr>ChatGPT and Literature</vt:lpstr>
      <vt:lpstr>ChatGPT and Literature</vt:lpstr>
      <vt:lpstr>Google Bard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sandiway@mac.com</dc:creator>
  <cp:lastModifiedBy>sandiway@mac.com</cp:lastModifiedBy>
  <cp:revision>8</cp:revision>
  <dcterms:created xsi:type="dcterms:W3CDTF">2023-02-03T05:04:26Z</dcterms:created>
  <dcterms:modified xsi:type="dcterms:W3CDTF">2023-03-27T23:03:57Z</dcterms:modified>
</cp:coreProperties>
</file>